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26"/>
  </p:notesMasterIdLst>
  <p:handoutMasterIdLst>
    <p:handoutMasterId r:id="rId27"/>
  </p:handoutMasterIdLst>
  <p:sldIdLst>
    <p:sldId id="380" r:id="rId3"/>
    <p:sldId id="256" r:id="rId4"/>
    <p:sldId id="397" r:id="rId5"/>
    <p:sldId id="395" r:id="rId6"/>
    <p:sldId id="396" r:id="rId7"/>
    <p:sldId id="281" r:id="rId8"/>
    <p:sldId id="365" r:id="rId9"/>
    <p:sldId id="366" r:id="rId10"/>
    <p:sldId id="362" r:id="rId11"/>
    <p:sldId id="367" r:id="rId12"/>
    <p:sldId id="331" r:id="rId13"/>
    <p:sldId id="398" r:id="rId14"/>
    <p:sldId id="399" r:id="rId15"/>
    <p:sldId id="401" r:id="rId16"/>
    <p:sldId id="368" r:id="rId17"/>
    <p:sldId id="371" r:id="rId18"/>
    <p:sldId id="400" r:id="rId19"/>
    <p:sldId id="372" r:id="rId20"/>
    <p:sldId id="402" r:id="rId21"/>
    <p:sldId id="393" r:id="rId22"/>
    <p:sldId id="403" r:id="rId23"/>
    <p:sldId id="404" r:id="rId24"/>
    <p:sldId id="405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EC821C"/>
    <a:srgbClr val="762123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80" d="100"/>
          <a:sy n="80" d="100"/>
        </p:scale>
        <p:origin x="-1092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ww\Desktop\WORK\GSB\GSB%20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Sheet1!$C$29</c:f>
              <c:strCache>
                <c:ptCount val="1"/>
                <c:pt idx="0">
                  <c:v>Malnourished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elete val="1"/>
          </c:dLbls>
          <c:errBars>
            <c:errBarType val="both"/>
            <c:errValType val="stdErr"/>
            <c:noEndCap val="0"/>
          </c:errBars>
          <c:cat>
            <c:strRef>
              <c:f>Sheet1!$B$30:$B$35</c:f>
              <c:strCache>
                <c:ptCount val="6"/>
                <c:pt idx="0">
                  <c:v>Chayoli</c:v>
                </c:pt>
                <c:pt idx="1">
                  <c:v>Tibali</c:v>
                </c:pt>
                <c:pt idx="2">
                  <c:v>Zanko</c:v>
                </c:pt>
                <c:pt idx="3">
                  <c:v>Goli</c:v>
                </c:pt>
                <c:pt idx="4">
                  <c:v>Bonia</c:v>
                </c:pt>
                <c:pt idx="5">
                  <c:v>Sambulgu</c:v>
                </c:pt>
              </c:strCache>
            </c:strRef>
          </c:cat>
          <c:val>
            <c:numRef>
              <c:f>Sheet1!$C$30:$C$35</c:f>
              <c:numCache>
                <c:formatCode>General</c:formatCode>
                <c:ptCount val="6"/>
                <c:pt idx="0">
                  <c:v>59.6</c:v>
                </c:pt>
                <c:pt idx="1">
                  <c:v>43.3</c:v>
                </c:pt>
                <c:pt idx="2">
                  <c:v>22.1</c:v>
                </c:pt>
                <c:pt idx="3">
                  <c:v>22.5</c:v>
                </c:pt>
                <c:pt idx="4">
                  <c:v>21.3</c:v>
                </c:pt>
                <c:pt idx="5">
                  <c:v>36.6</c:v>
                </c:pt>
              </c:numCache>
            </c:numRef>
          </c:val>
        </c:ser>
        <c:ser>
          <c:idx val="1"/>
          <c:order val="1"/>
          <c:tx>
            <c:strRef>
              <c:f>Sheet1!$D$29</c:f>
              <c:strCache>
                <c:ptCount val="1"/>
                <c:pt idx="0">
                  <c:v>Nourished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elete val="1"/>
          </c:dLbls>
          <c:errBars>
            <c:errBarType val="both"/>
            <c:errValType val="stdErr"/>
            <c:noEndCap val="0"/>
          </c:errBars>
          <c:cat>
            <c:strRef>
              <c:f>Sheet1!$B$30:$B$35</c:f>
              <c:strCache>
                <c:ptCount val="6"/>
                <c:pt idx="0">
                  <c:v>Chayoli</c:v>
                </c:pt>
                <c:pt idx="1">
                  <c:v>Tibali</c:v>
                </c:pt>
                <c:pt idx="2">
                  <c:v>Zanko</c:v>
                </c:pt>
                <c:pt idx="3">
                  <c:v>Goli</c:v>
                </c:pt>
                <c:pt idx="4">
                  <c:v>Bonia</c:v>
                </c:pt>
                <c:pt idx="5">
                  <c:v>Sambulgu</c:v>
                </c:pt>
              </c:strCache>
            </c:strRef>
          </c:cat>
          <c:val>
            <c:numRef>
              <c:f>Sheet1!$D$30:$D$35</c:f>
              <c:numCache>
                <c:formatCode>General</c:formatCode>
                <c:ptCount val="6"/>
                <c:pt idx="0">
                  <c:v>40.4</c:v>
                </c:pt>
                <c:pt idx="1">
                  <c:v>56.7</c:v>
                </c:pt>
                <c:pt idx="2">
                  <c:v>77.900000000000006</c:v>
                </c:pt>
                <c:pt idx="3">
                  <c:v>77.5</c:v>
                </c:pt>
                <c:pt idx="4">
                  <c:v>78.7</c:v>
                </c:pt>
                <c:pt idx="5">
                  <c:v>63.4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4134784"/>
        <c:axId val="94099648"/>
      </c:barChart>
      <c:catAx>
        <c:axId val="94134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2400" b="0" dirty="0" smtClean="0"/>
                  <a:t>Intervention community</a:t>
                </a:r>
                <a:endParaRPr lang="en-GB" sz="2400" b="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2000"/>
            </a:pPr>
            <a:endParaRPr lang="en-US"/>
          </a:p>
        </c:txPr>
        <c:crossAx val="94099648"/>
        <c:crosses val="autoZero"/>
        <c:auto val="1"/>
        <c:lblAlgn val="ctr"/>
        <c:lblOffset val="100"/>
        <c:noMultiLvlLbl val="0"/>
      </c:catAx>
      <c:valAx>
        <c:axId val="940996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 b="0" dirty="0"/>
                  <a:t>Percentage (%)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2400"/>
            </a:pPr>
            <a:endParaRPr lang="en-US"/>
          </a:p>
        </c:txPr>
        <c:crossAx val="94134784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03-Feb-14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03-Feb-14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 interactive stepwise process that involves mainly three actors – researchers, extension and farmer in the conduct of four</a:t>
            </a:r>
            <a:r>
              <a:rPr lang="en-GB" baseline="0" dirty="0" smtClean="0"/>
              <a:t> basic phases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369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Cereal-legume intercropping: Groundnut, early and late millet sorghum and vegetables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33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en-US" dirty="0" smtClean="0">
                <a:ea typeface="MS PGothic" pitchFamily="34" charset="-128"/>
              </a:rPr>
              <a:t>- Coordination whole period: training, template dev and field work; pushed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dirty="0" smtClean="0">
                <a:ea typeface="MS PGothic" pitchFamily="34" charset="-128"/>
              </a:rPr>
              <a:t>- Future, important to partner with capable survey firms, but even then, close supervision crucial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en-US" altLang="en-US" dirty="0" smtClean="0">
                <a:ea typeface="MS PGothic" pitchFamily="34" charset="-128"/>
              </a:rPr>
              <a:t>CAPI saved time, reuse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en-US" altLang="en-US" dirty="0" smtClean="0">
                <a:ea typeface="MS PGothic" pitchFamily="34" charset="-128"/>
              </a:rPr>
              <a:t>Ask to add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endParaRPr lang="en-US" altLang="en-US" dirty="0" smtClean="0">
              <a:ea typeface="MS PGothic" pitchFamily="34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AEEB984-D9EA-4F11-8F44-E12158860F61}" type="slidenum">
              <a:rPr lang="en-US" altLang="en-US">
                <a:solidFill>
                  <a:prstClr val="black"/>
                </a:solidFill>
              </a:rPr>
              <a:pPr eaLnBrk="1" hangingPunct="1"/>
              <a:t>21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en-US" dirty="0" smtClean="0">
                <a:ea typeface="MS PGothic" pitchFamily="34" charset="-128"/>
              </a:rPr>
              <a:t>- Coordination whole period: training, template dev and field work; pushed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dirty="0" smtClean="0">
                <a:ea typeface="MS PGothic" pitchFamily="34" charset="-128"/>
              </a:rPr>
              <a:t>- Future, important to partner with capable survey firms, but even then, close supervision crucial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en-US" altLang="en-US" dirty="0" smtClean="0">
                <a:ea typeface="MS PGothic" pitchFamily="34" charset="-128"/>
              </a:rPr>
              <a:t>CAPI saved time, reuse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en-US" altLang="en-US" dirty="0" smtClean="0">
                <a:ea typeface="MS PGothic" pitchFamily="34" charset="-128"/>
              </a:rPr>
              <a:t>Ask to add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endParaRPr lang="en-US" altLang="en-US" dirty="0" smtClean="0">
              <a:ea typeface="MS PGothic" pitchFamily="34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AEEB984-D9EA-4F11-8F44-E12158860F61}" type="slidenum">
              <a:rPr lang="en-US" altLang="en-US">
                <a:solidFill>
                  <a:prstClr val="black"/>
                </a:solidFill>
              </a:rPr>
              <a:pPr eaLnBrk="1" hangingPunct="1"/>
              <a:t>22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25" y="5935204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335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69E3E-A74F-41F4-BE17-4D96E08C1860}" type="datetimeFigureOut">
              <a:rPr lang="en-US"/>
              <a:pPr>
                <a:defRPr/>
              </a:pPr>
              <a:t>03-Feb-14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894ED-C651-4565-854D-71701B061F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79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0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3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DCIM\105MSDCF\DSC021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814060"/>
          </a:xfrm>
          <a:prstGeom prst="rect">
            <a:avLst/>
          </a:prstGeom>
          <a:noFill/>
        </p:spPr>
      </p:pic>
      <p:sp>
        <p:nvSpPr>
          <p:cNvPr id="3" name="Text Placeholder 2"/>
          <p:cNvSpPr txBox="1">
            <a:spLocks/>
          </p:cNvSpPr>
          <p:nvPr/>
        </p:nvSpPr>
        <p:spPr>
          <a:xfrm>
            <a:off x="0" y="6096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Cropping systems – legumes</a:t>
            </a:r>
            <a:endParaRPr lang="en-GB" sz="3600" dirty="0"/>
          </a:p>
        </p:txBody>
      </p:sp>
      <p:pic>
        <p:nvPicPr>
          <p:cNvPr id="4" name="Picture 3" descr="E:\DCIM\106MSDCF\DSC022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3616036"/>
            <a:ext cx="3962400" cy="3341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527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DCIM\105MSDCF\DSC022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4267200" cy="3086100"/>
          </a:xfrm>
          <a:prstGeom prst="rect">
            <a:avLst/>
          </a:prstGeom>
          <a:noFill/>
        </p:spPr>
      </p:pic>
      <p:pic>
        <p:nvPicPr>
          <p:cNvPr id="3" name="Picture 3" descr="G:\DCIM\105MSDCF\DSC022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3027" y="3467100"/>
            <a:ext cx="4222374" cy="3216746"/>
          </a:xfrm>
          <a:prstGeom prst="rect">
            <a:avLst/>
          </a:prstGeom>
          <a:noFill/>
        </p:spPr>
      </p:pic>
      <p:pic>
        <p:nvPicPr>
          <p:cNvPr id="4" name="Picture 2" descr="G:\DCIM\105MSDCF\DSC022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467100"/>
            <a:ext cx="4267201" cy="3207525"/>
          </a:xfrm>
          <a:prstGeom prst="rect">
            <a:avLst/>
          </a:prstGeom>
          <a:noFill/>
        </p:spPr>
      </p:pic>
      <p:pic>
        <p:nvPicPr>
          <p:cNvPr id="5" name="Picture 2" descr="E:\DCIM\106MSDCF\DSC0227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81001"/>
            <a:ext cx="4184637" cy="3048000"/>
          </a:xfrm>
          <a:prstGeom prst="rect">
            <a:avLst/>
          </a:prstGeom>
          <a:noFill/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0" y="-1524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Cropping systems – vegetables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51567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299193"/>
              </p:ext>
            </p:extLst>
          </p:nvPr>
        </p:nvGraphicFramePr>
        <p:xfrm>
          <a:off x="381000" y="1676400"/>
          <a:ext cx="8305800" cy="512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4795"/>
                <a:gridCol w="4471005"/>
              </a:tblGrid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Output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Activities</a:t>
                      </a:r>
                      <a:endParaRPr lang="en-GB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1. Improved food/feed crops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Review and report past IITA research on food-feed crops</a:t>
                      </a:r>
                      <a:endParaRPr lang="en-GB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Identify and promotion dual-purpose/food feed crops</a:t>
                      </a:r>
                      <a:endParaRPr lang="en-GB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2.Best-bet crop varieties and agronomic practices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Evaluate combinations of crop and agronomic practices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Establish partnerships to produce seed for on-farm 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Assess vegetable seed systems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Test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intensified vegetable mono cropping systems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Test cereal-vegetable intercropping systems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3. Better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integrated crop-livestock systems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Develop and test crop and livestock production strategies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4. Strengthened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capacity of partners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Organize a workshop on crop-livestock integration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Organize a short course on experimental design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Organize a short course on business management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Organize training on vegetable production/post-harvest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Arrange inter and intra-regional visits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5. Increased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public awareness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Publish project reports and brochures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Publish journal paper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6. Impact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of interventions assessed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Assess adoption rate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Assess economic and environmental impact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 Placeholder 2"/>
          <p:cNvSpPr txBox="1">
            <a:spLocks/>
          </p:cNvSpPr>
          <p:nvPr/>
        </p:nvSpPr>
        <p:spPr>
          <a:xfrm>
            <a:off x="0" y="3048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 smtClean="0"/>
              <a:t>WP: 3: Improving crops and cropping systems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676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652765"/>
              </p:ext>
            </p:extLst>
          </p:nvPr>
        </p:nvGraphicFramePr>
        <p:xfrm>
          <a:off x="381000" y="1676400"/>
          <a:ext cx="8305800" cy="448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4795"/>
                <a:gridCol w="4471005"/>
              </a:tblGrid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Output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Activities</a:t>
                      </a:r>
                      <a:endParaRPr lang="en-GB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1. Biological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strains identified and selected to control </a:t>
                      </a: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aflatoxin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in maize and groundnuts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Biological strains selection in lab and field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testing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2. Public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awareness of </a:t>
                      </a: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aflatoxin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Training of farmers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and extension staff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3. Field trial and pre-registration as 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Test  field efficacy of bio-control strains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bio-pesticide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4. Strengthened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capacity of partners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Enhance infra-structural capacity to conduct research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Arrange inter and intra-regional visits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5. Increased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public awareness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Publish project reports and brochures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Publish journal paper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6. Impact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of interventions assessed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Assess adoption rate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741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Assess economic and environmental impact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 Placeholder 2"/>
          <p:cNvSpPr txBox="1">
            <a:spLocks/>
          </p:cNvSpPr>
          <p:nvPr/>
        </p:nvSpPr>
        <p:spPr>
          <a:xfrm>
            <a:off x="0" y="3048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 smtClean="0"/>
              <a:t>WP: 3b: Biological control of </a:t>
            </a:r>
            <a:r>
              <a:rPr lang="en-US" sz="3200" dirty="0" err="1" smtClean="0"/>
              <a:t>aflatoxin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3853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842300"/>
              </p:ext>
            </p:extLst>
          </p:nvPr>
        </p:nvGraphicFramePr>
        <p:xfrm>
          <a:off x="457200" y="1676396"/>
          <a:ext cx="8077200" cy="3200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99158"/>
                <a:gridCol w="4278042"/>
              </a:tblGrid>
              <a:tr h="40480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Output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Activities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3494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3494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Business plan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Management action sequences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3494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Business planning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3494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3494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Instrumented sites</a:t>
                      </a:r>
                      <a:endParaRPr lang="en-GB" sz="18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Procurement of instruments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3494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3494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Protoype implemented</a:t>
                      </a:r>
                      <a:endParaRPr lang="en-GB" sz="18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Design and construction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34945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 Placeholder 2"/>
          <p:cNvSpPr txBox="1">
            <a:spLocks/>
          </p:cNvSpPr>
          <p:nvPr/>
        </p:nvSpPr>
        <p:spPr>
          <a:xfrm>
            <a:off x="0" y="1143000"/>
            <a:ext cx="9144000" cy="4572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/>
              <a:t>WP: 3d: Evolving smallholder farm systems and farm enterprises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359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CIM\105MSDCF\DSC021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69208"/>
            <a:ext cx="4572001" cy="3288792"/>
          </a:xfrm>
          <a:prstGeom prst="rect">
            <a:avLst/>
          </a:prstGeom>
          <a:noFill/>
        </p:spPr>
      </p:pic>
      <p:pic>
        <p:nvPicPr>
          <p:cNvPr id="5" name="Picture 4" descr="SAM_0020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4495800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Dr Larbi\Desktop\IPhone photos\860OKMZO\IMG_03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685800"/>
            <a:ext cx="4572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DCIM\106MSDCF\DSC0247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69208"/>
            <a:ext cx="4495800" cy="3212592"/>
          </a:xfrm>
          <a:prstGeom prst="rect">
            <a:avLst/>
          </a:prstGeom>
          <a:noFill/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0" y="-762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Livestock – small ruminants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0201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IPhone photos\860OKMZO\IMG_02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114300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Dr Larbi\Desktop\IPhone photos\860OKMZO\IMG_029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5534" y="3554690"/>
            <a:ext cx="5268466" cy="330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2"/>
          <p:cNvSpPr txBox="1">
            <a:spLocks/>
          </p:cNvSpPr>
          <p:nvPr/>
        </p:nvSpPr>
        <p:spPr>
          <a:xfrm>
            <a:off x="0" y="9144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Livestock – rural poultry and pigs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4830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0" y="10668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 smtClean="0"/>
              <a:t>WP 4 : Improving grazing lands and livestock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863022"/>
              </p:ext>
            </p:extLst>
          </p:nvPr>
        </p:nvGraphicFramePr>
        <p:xfrm>
          <a:off x="457200" y="2133600"/>
          <a:ext cx="8229600" cy="448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57600"/>
                <a:gridCol w="4572000"/>
              </a:tblGrid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Output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Activity</a:t>
                      </a:r>
                      <a:endParaRPr lang="en-GB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1. Grazing land and livestock committee formed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Organize community consultations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2. Community action to improve grazing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land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Access and monitor grazing land condition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Characterize and conserve rangeland biodiversity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Community action to test improved options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3. Community action to improve ruminants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Test management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options to improve sheep and goats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Improve processing, marketing and use of crop residues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179705" algn="just"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4. Improved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poultry production (15%)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Test options to improve rural poultry production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179705" algn="just"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5. Improved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pig production (15%)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Test options to improve rural pig production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6. Build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capacity for livestock production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Organize training in sheep/goat, poultry and pig production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Train community health workers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Train graduate students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7. Increased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public awareness on livestock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Prepare leaflets for farmers and extension workers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Write annual reports and conference papers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Write journal papers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77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pic>
        <p:nvPicPr>
          <p:cNvPr id="3" name="Content Placeholder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143001"/>
            <a:ext cx="3047999" cy="228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0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7568237"/>
              </p:ext>
            </p:extLst>
          </p:nvPr>
        </p:nvGraphicFramePr>
        <p:xfrm>
          <a:off x="269875" y="2362200"/>
          <a:ext cx="8569325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1219200"/>
            <a:ext cx="9144000" cy="685800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US" sz="3200" dirty="0" smtClean="0"/>
              <a:t>Nutritional status of children (0-60 months of age)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1923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752600"/>
            <a:ext cx="8229600" cy="1143000"/>
          </a:xfrm>
        </p:spPr>
        <p:txBody>
          <a:bodyPr/>
          <a:lstStyle/>
          <a:p>
            <a:r>
              <a:rPr lang="en-US" sz="3600" dirty="0" smtClean="0"/>
              <a:t>2014 Plans – Africa RISING Ghana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3581400"/>
            <a:ext cx="8382000" cy="1676400"/>
          </a:xfrm>
        </p:spPr>
        <p:txBody>
          <a:bodyPr/>
          <a:lstStyle/>
          <a:p>
            <a:r>
              <a:rPr lang="en-GB" dirty="0"/>
              <a:t>Asamoah Larbi</a:t>
            </a:r>
          </a:p>
          <a:p>
            <a:r>
              <a:rPr lang="en-GB" dirty="0"/>
              <a:t>International Institute of Tropical Agriculture</a:t>
            </a:r>
          </a:p>
          <a:p>
            <a:r>
              <a:rPr lang="en-GB" dirty="0"/>
              <a:t>Africa RISING West Africa 2</a:t>
            </a:r>
            <a:r>
              <a:rPr lang="en-GB" baseline="30000" dirty="0"/>
              <a:t>nd</a:t>
            </a:r>
            <a:r>
              <a:rPr lang="en-GB" dirty="0"/>
              <a:t> Review and Planning Meeting</a:t>
            </a:r>
          </a:p>
          <a:p>
            <a:r>
              <a:rPr lang="en-GB" dirty="0"/>
              <a:t>Bamako, 3-5 February,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0" y="1143000"/>
            <a:ext cx="9144000" cy="4572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/>
              <a:t>WP: 3d: Linking agriculture to nutrition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553564"/>
              </p:ext>
            </p:extLst>
          </p:nvPr>
        </p:nvGraphicFramePr>
        <p:xfrm>
          <a:off x="152400" y="2514600"/>
          <a:ext cx="8686800" cy="22066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85887"/>
                <a:gridCol w="4600913"/>
              </a:tblGrid>
              <a:tr h="27910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Output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Activities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409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409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Integrated agriculture-nutrition-health identification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Expert workshop to agree on integrated activities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409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Identify and geo-reference households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409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409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Capacity of women and women’s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Train the trainers in health and nutrition workers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409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409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Nutritional status of farm-families improved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Publish results of nutrition survey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4094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Comparison of approaches for linking agriculture to nutrition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82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970862"/>
              </p:ext>
            </p:extLst>
          </p:nvPr>
        </p:nvGraphicFramePr>
        <p:xfrm>
          <a:off x="539552" y="1412776"/>
          <a:ext cx="7704856" cy="5257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8922"/>
                <a:gridCol w="6365934"/>
              </a:tblGrid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ARI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Animal Research </a:t>
                      </a:r>
                      <a:r>
                        <a:rPr lang="en-US" sz="2000" dirty="0" smtClean="0">
                          <a:effectLst/>
                        </a:rPr>
                        <a:t>Institute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CBOs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Community-based </a:t>
                      </a:r>
                      <a:r>
                        <a:rPr lang="en-US" sz="2000" dirty="0" smtClean="0">
                          <a:effectLst/>
                        </a:rPr>
                        <a:t>Organizations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CRI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Crops Research </a:t>
                      </a:r>
                      <a:r>
                        <a:rPr lang="en-US" sz="2000" dirty="0" smtClean="0">
                          <a:effectLst/>
                        </a:rPr>
                        <a:t>Institute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FRI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Food Research </a:t>
                      </a:r>
                      <a:r>
                        <a:rPr lang="en-US" sz="2000" dirty="0" smtClean="0">
                          <a:effectLst/>
                        </a:rPr>
                        <a:t>Institute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GLDB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Grains and Legumes Development </a:t>
                      </a:r>
                      <a:r>
                        <a:rPr lang="en-US" sz="2000" dirty="0" smtClean="0">
                          <a:effectLst/>
                        </a:rPr>
                        <a:t>Board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INSTI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Institute for Scientific and Technological </a:t>
                      </a:r>
                      <a:r>
                        <a:rPr lang="en-US" sz="2000" dirty="0" smtClean="0">
                          <a:effectLst/>
                        </a:rPr>
                        <a:t>Information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KNUST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Kwame Nkrumah University of Science and </a:t>
                      </a:r>
                      <a:r>
                        <a:rPr lang="en-US" sz="2000" dirty="0" smtClean="0">
                          <a:effectLst/>
                        </a:rPr>
                        <a:t>Technology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MOFA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Ministry of Food and </a:t>
                      </a:r>
                      <a:r>
                        <a:rPr lang="en-US" sz="2000" dirty="0" smtClean="0">
                          <a:effectLst/>
                        </a:rPr>
                        <a:t>Agriculture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MOH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Ministry of </a:t>
                      </a:r>
                      <a:r>
                        <a:rPr lang="en-US" sz="2000" dirty="0" smtClean="0">
                          <a:effectLst/>
                        </a:rPr>
                        <a:t>Health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SARI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Savanna Agricultural Research </a:t>
                      </a:r>
                      <a:r>
                        <a:rPr lang="en-US" sz="2000" dirty="0" smtClean="0">
                          <a:effectLst/>
                        </a:rPr>
                        <a:t>Institute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SEEDPAG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Seed Producers Association of Ghana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SRI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Soil Research </a:t>
                      </a:r>
                      <a:r>
                        <a:rPr lang="en-US" sz="2000" dirty="0" smtClean="0">
                          <a:effectLst/>
                        </a:rPr>
                        <a:t>Institute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UDS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University for Development </a:t>
                      </a:r>
                      <a:r>
                        <a:rPr lang="en-US" sz="2000" dirty="0" smtClean="0">
                          <a:effectLst/>
                        </a:rPr>
                        <a:t>Studies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UG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University of </a:t>
                      </a:r>
                      <a:r>
                        <a:rPr lang="en-US" sz="2000" dirty="0" smtClean="0">
                          <a:effectLst/>
                        </a:rPr>
                        <a:t>Ghana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 Placeholder 2"/>
          <p:cNvSpPr txBox="1">
            <a:spLocks/>
          </p:cNvSpPr>
          <p:nvPr/>
        </p:nvSpPr>
        <p:spPr>
          <a:xfrm>
            <a:off x="0" y="6096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Africa RISING – Ghana: National partners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936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397012"/>
              </p:ext>
            </p:extLst>
          </p:nvPr>
        </p:nvGraphicFramePr>
        <p:xfrm>
          <a:off x="539552" y="1628802"/>
          <a:ext cx="8280920" cy="3960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9028"/>
                <a:gridCol w="6841892"/>
              </a:tblGrid>
              <a:tr h="565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AVRDC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The World Vegetable Center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CIAT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International Center for Tropical Agriculture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ICRISAT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International Crops Research Institute for the Semi-arid Tropics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IITA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International Institute of Tropical Agriculture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ILRI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International Livestock Research Institute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5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IWMI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International Water Management Institute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 Placeholder 2"/>
          <p:cNvSpPr txBox="1">
            <a:spLocks/>
          </p:cNvSpPr>
          <p:nvPr/>
        </p:nvSpPr>
        <p:spPr>
          <a:xfrm>
            <a:off x="0" y="6096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Africa RISING – Ghana: International partners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89489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IFAD 2009 Salameih On-far Photos\P10307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Flowchart: Sequential Access Storage 2"/>
          <p:cNvSpPr/>
          <p:nvPr/>
        </p:nvSpPr>
        <p:spPr>
          <a:xfrm rot="1270063">
            <a:off x="398952" y="664913"/>
            <a:ext cx="4435937" cy="1772389"/>
          </a:xfrm>
          <a:prstGeom prst="flowChartMagnetic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59924">
            <a:off x="638851" y="978719"/>
            <a:ext cx="3654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Wise men sleep awake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7256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73580"/>
              </p:ext>
            </p:extLst>
          </p:nvPr>
        </p:nvGraphicFramePr>
        <p:xfrm>
          <a:off x="685800" y="1752600"/>
          <a:ext cx="7924800" cy="472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39312"/>
                <a:gridCol w="1275888"/>
              </a:tblGrid>
              <a:tr h="314960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smtClean="0">
                          <a:effectLst/>
                          <a:latin typeface="+mn-lt"/>
                        </a:rPr>
                        <a:t>Situation analysis (Research output 1)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  <a:latin typeface="+mn-lt"/>
                        </a:rPr>
                        <a:t>Leader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Community mobilization and innovation platforms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IITA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Farming systems analysis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WUR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+mn-lt"/>
                        </a:rPr>
                        <a:t>Inventory</a:t>
                      </a:r>
                      <a:r>
                        <a:rPr lang="en-GB" sz="2000" u="none" strike="noStrike" baseline="0" dirty="0" smtClean="0">
                          <a:effectLst/>
                          <a:latin typeface="+mn-lt"/>
                        </a:rPr>
                        <a:t> of</a:t>
                      </a:r>
                      <a:r>
                        <a:rPr lang="en-GB" sz="20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innovations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IITA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  <a:latin typeface="+mn-lt"/>
                        </a:rPr>
                        <a:t>Integrated systems </a:t>
                      </a:r>
                      <a:r>
                        <a:rPr lang="en-GB" sz="2000" b="1" u="none" strike="noStrike" dirty="0" smtClean="0">
                          <a:effectLst/>
                          <a:latin typeface="+mn-lt"/>
                        </a:rPr>
                        <a:t>management (Research output 2)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Improving cereal-legume systems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IITA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Land management strategies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CIAT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Agricultural water management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IWMI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Improving cattle, sheep and goat production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ILRI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Intensifying rural pig and poultry production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KNUST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+mn-lt"/>
                        </a:rPr>
                        <a:t>Improving </a:t>
                      </a:r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farm household </a:t>
                      </a:r>
                      <a:r>
                        <a:rPr lang="en-GB" sz="2000" u="none" strike="noStrike" dirty="0" smtClean="0">
                          <a:effectLst/>
                          <a:latin typeface="+mn-lt"/>
                        </a:rPr>
                        <a:t>nutrition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GHS, FRI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  <a:latin typeface="+mn-lt"/>
                        </a:rPr>
                        <a:t>Scaling and </a:t>
                      </a:r>
                      <a:r>
                        <a:rPr lang="en-GB" sz="2000" b="1" u="none" strike="noStrike" dirty="0" smtClean="0">
                          <a:effectLst/>
                          <a:latin typeface="+mn-lt"/>
                        </a:rPr>
                        <a:t>delivery (Research output 3)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4960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10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Comparison of delivery approaches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+mn-lt"/>
                        </a:rPr>
                        <a:t>MoFA, UDS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 Placeholder 2"/>
          <p:cNvSpPr txBox="1">
            <a:spLocks/>
          </p:cNvSpPr>
          <p:nvPr/>
        </p:nvSpPr>
        <p:spPr>
          <a:xfrm>
            <a:off x="0" y="9144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Africa RISING-Ghana: 2013 Work plan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79425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057400"/>
            <a:ext cx="8229600" cy="4648200"/>
          </a:xfrm>
        </p:spPr>
        <p:txBody>
          <a:bodyPr/>
          <a:lstStyle/>
          <a:p>
            <a:endParaRPr lang="en-US" sz="2400" b="1" dirty="0" smtClean="0"/>
          </a:p>
          <a:p>
            <a:pPr lvl="1"/>
            <a:r>
              <a:rPr lang="en-US" sz="2400" dirty="0" smtClean="0"/>
              <a:t>Technology development versus socio-economics..????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Focus on farming systems research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Integration of activities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Small-scale mechanization and post-harvest losses….???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Value addition…???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1066800"/>
            <a:ext cx="9144000" cy="685800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US" sz="4000" dirty="0" smtClean="0"/>
              <a:t>Looking ahead………..???????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438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47565"/>
              </p:ext>
            </p:extLst>
          </p:nvPr>
        </p:nvGraphicFramePr>
        <p:xfrm>
          <a:off x="762000" y="1600203"/>
          <a:ext cx="7620000" cy="47243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3343"/>
                <a:gridCol w="6069185"/>
                <a:gridCol w="947472"/>
              </a:tblGrid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Work-package Title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Leader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Establishment of research-for-development platform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IITA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Farming systems analysis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WUR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Improving crops and cropping systems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IITA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3.1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Aflatoxin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IITA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3.2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Vegetable production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AVRDC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3.3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Agricultural land water management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IWMI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Improving grazing lands and livestock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IITA/ILRI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726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Mechanization of production, processing and reduction of post-harvest  losses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IITA/???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Improving household nutrition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GHS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Linking farmers to markets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IITA???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Comparison of scaling out approaches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IITA??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3" name="Text Placeholder 2"/>
          <p:cNvSpPr txBox="1">
            <a:spLocks/>
          </p:cNvSpPr>
          <p:nvPr/>
        </p:nvSpPr>
        <p:spPr>
          <a:xfrm>
            <a:off x="0" y="10668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 smtClean="0"/>
              <a:t>Proposed work-package title -2014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0184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DCIM\105MSDCF\DSC021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6153150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0" y="2362200"/>
            <a:ext cx="4191000" cy="41148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5562600" y="2209800"/>
            <a:ext cx="1219200" cy="3124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7391400" y="2362200"/>
            <a:ext cx="1143000" cy="3505200"/>
          </a:xfrm>
          <a:prstGeom prst="ellipse">
            <a:avLst/>
          </a:prstGeom>
          <a:noFill/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64770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Farmer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5739825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CC"/>
                </a:solidFill>
              </a:rPr>
              <a:t>Researcher</a:t>
            </a:r>
            <a:endParaRPr lang="en-GB" sz="3200" dirty="0">
              <a:solidFill>
                <a:srgbClr val="0000CC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0" y="6096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Approach: Farming Systems Research</a:t>
            </a:r>
            <a:endParaRPr lang="en-GB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4724400" y="52578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</a:rPr>
              <a:t>Extension Agent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3800" y="1295400"/>
            <a:ext cx="18288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Characterization</a:t>
            </a:r>
          </a:p>
          <a:p>
            <a:r>
              <a:rPr lang="en-GB" dirty="0" smtClean="0"/>
              <a:t>Designing</a:t>
            </a:r>
          </a:p>
          <a:p>
            <a:r>
              <a:rPr lang="en-GB" dirty="0" smtClean="0"/>
              <a:t>Testing/Adapting</a:t>
            </a:r>
          </a:p>
          <a:p>
            <a:r>
              <a:rPr lang="en-GB" dirty="0" smtClean="0"/>
              <a:t>Diffusion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00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IPhone photos\860OKMZO\IMG_02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20754"/>
            <a:ext cx="9144000" cy="563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:\IPhone photos\860OKMZO\IMG_02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1" y="4419600"/>
            <a:ext cx="4800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2"/>
          <p:cNvSpPr txBox="1">
            <a:spLocks/>
          </p:cNvSpPr>
          <p:nvPr/>
        </p:nvSpPr>
        <p:spPr>
          <a:xfrm>
            <a:off x="0" y="6096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Cropping systems - cereals</a:t>
            </a:r>
            <a:endParaRPr lang="en-GB" sz="3600" dirty="0"/>
          </a:p>
        </p:txBody>
      </p:sp>
      <p:pic>
        <p:nvPicPr>
          <p:cNvPr id="5" name="Picture 4" descr="C:\Users\user\Desktop\Klins weeding\P101019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4343400" cy="243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069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95400"/>
            <a:ext cx="9144000" cy="5562600"/>
          </a:xfrm>
          <a:prstGeom prst="rect">
            <a:avLst/>
          </a:prstGeom>
        </p:spPr>
      </p:pic>
      <p:pic>
        <p:nvPicPr>
          <p:cNvPr id="3" name="Picture 2" descr="G:\DCIM\105MSDCF\DSC021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95601"/>
            <a:ext cx="4114800" cy="3962400"/>
          </a:xfrm>
          <a:prstGeom prst="rect">
            <a:avLst/>
          </a:prstGeom>
          <a:noFill/>
        </p:spPr>
      </p:pic>
      <p:sp>
        <p:nvSpPr>
          <p:cNvPr id="4" name="Text Placeholder 2"/>
          <p:cNvSpPr txBox="1">
            <a:spLocks/>
          </p:cNvSpPr>
          <p:nvPr/>
        </p:nvSpPr>
        <p:spPr>
          <a:xfrm>
            <a:off x="0" y="6096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Cropping systems – sorghum and millet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8611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:\New folder (2)\100OLYMP\P901004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/>
          <p:cNvSpPr txBox="1">
            <a:spLocks/>
          </p:cNvSpPr>
          <p:nvPr/>
        </p:nvSpPr>
        <p:spPr>
          <a:xfrm>
            <a:off x="0" y="609600"/>
            <a:ext cx="9144000" cy="68580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dirty="0" smtClean="0"/>
              <a:t>Cropping systems – cereals-legume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6121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 (1)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 (1)</Template>
  <TotalTime>730</TotalTime>
  <Words>1004</Words>
  <Application>Microsoft Office PowerPoint</Application>
  <PresentationFormat>On-screen Show (4:3)</PresentationFormat>
  <Paragraphs>329</Paragraphs>
  <Slides>23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AfricaRISING_presentation_template_Global (1)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Alexander Van Mourik</dc:creator>
  <cp:lastModifiedBy>Le Borgne, Ewen (ILRI)</cp:lastModifiedBy>
  <cp:revision>68</cp:revision>
  <cp:lastPrinted>2011-10-06T11:45:23Z</cp:lastPrinted>
  <dcterms:created xsi:type="dcterms:W3CDTF">2014-02-02T16:03:05Z</dcterms:created>
  <dcterms:modified xsi:type="dcterms:W3CDTF">2014-02-03T18:18:38Z</dcterms:modified>
</cp:coreProperties>
</file>